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5"/>
  </p:notesMasterIdLst>
  <p:sldIdLst>
    <p:sldId id="31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309" r:id="rId33"/>
    <p:sldId id="310" r:id="rId34"/>
  </p:sldIdLst>
  <p:sldSz cx="14630400" cy="8229600"/>
  <p:notesSz cx="8229600" cy="146304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onsolas" panose="020B0609020204030204" pitchFamily="49" charset="0"/>
      <p:regular r:id="rId40"/>
      <p:bold r:id="rId41"/>
      <p:italic r:id="rId42"/>
      <p:boldItalic r:id="rId43"/>
    </p:embeddedFont>
    <p:embeddedFont>
      <p:font typeface="Trebuchet MS" panose="020B0603020202020204" pitchFamily="34" charset="0"/>
      <p:regular r:id="rId44"/>
      <p:bold r:id="rId45"/>
      <p:italic r:id="rId46"/>
      <p:boldItalic r:id="rId47"/>
    </p:embeddedFont>
    <p:embeddedFont>
      <p:font typeface="Trebuchet MS Bold" panose="020B0604020202020204" charset="0"/>
      <p:regular r:id="rId48"/>
    </p:embeddedFont>
    <p:embeddedFont>
      <p:font typeface="Varela Round" panose="020B0604020202020204" charset="-79"/>
      <p:regular r:id="rId4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svg>
</file>

<file path=ppt/media/image2.png>
</file>

<file path=ppt/media/image20.svg>
</file>

<file path=ppt/media/image21.svg>
</file>

<file path=ppt/media/image22.svg>
</file>

<file path=ppt/media/image23.svg>
</file>

<file path=ppt/media/image24.svg>
</file>

<file path=ppt/media/image25.svg>
</file>

<file path=ppt/media/image26.svg>
</file>

<file path=ppt/media/image27.svg>
</file>

<file path=ppt/media/image28.svg>
</file>

<file path=ppt/media/image29.svg>
</file>

<file path=ppt/media/image3.svg>
</file>

<file path=ppt/media/image30.svg>
</file>

<file path=ppt/media/image31.svg>
</file>

<file path=ppt/media/image32.svg>
</file>

<file path=ppt/media/image33.svg>
</file>

<file path=ppt/media/image34.svg>
</file>

<file path=ppt/media/image35.sv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5560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9348" tIns="34674" rIns="69348" bIns="3467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9348" tIns="34674" rIns="69348" bIns="34674"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887758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68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.svg"/><Relationship Id="rId5" Type="http://schemas.openxmlformats.org/officeDocument/2006/relationships/image" Target="../media/image19.svg"/><Relationship Id="rId4" Type="http://schemas.openxmlformats.org/officeDocument/2006/relationships/image" Target="../media/image1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1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7.png"/><Relationship Id="rId7" Type="http://schemas.openxmlformats.org/officeDocument/2006/relationships/image" Target="../media/image25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4.svg"/><Relationship Id="rId5" Type="http://schemas.openxmlformats.org/officeDocument/2006/relationships/image" Target="../media/image23.svg"/><Relationship Id="rId4" Type="http://schemas.openxmlformats.org/officeDocument/2006/relationships/image" Target="../media/image22.svg"/><Relationship Id="rId9" Type="http://schemas.openxmlformats.org/officeDocument/2006/relationships/image" Target="../media/image27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8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9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32.svg"/><Relationship Id="rId5" Type="http://schemas.openxmlformats.org/officeDocument/2006/relationships/image" Target="../media/image31.svg"/><Relationship Id="rId4" Type="http://schemas.openxmlformats.org/officeDocument/2006/relationships/image" Target="../media/image30.sv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7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35.svg"/><Relationship Id="rId5" Type="http://schemas.openxmlformats.org/officeDocument/2006/relationships/image" Target="../media/image34.svg"/><Relationship Id="rId4" Type="http://schemas.openxmlformats.org/officeDocument/2006/relationships/image" Target="../media/image33.svg"/><Relationship Id="rId9" Type="http://schemas.openxmlformats.org/officeDocument/2006/relationships/image" Target="../media/image31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41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4861580" cy="8229600"/>
          </a:xfrm>
          <a:custGeom>
            <a:avLst/>
            <a:gdLst/>
            <a:ahLst/>
            <a:cxnLst/>
            <a:rect l="l" t="t" r="r" b="b"/>
            <a:pathLst>
              <a:path w="18576975" h="10287000">
                <a:moveTo>
                  <a:pt x="0" y="0"/>
                </a:moveTo>
                <a:lnTo>
                  <a:pt x="18576975" y="0"/>
                </a:lnTo>
                <a:lnTo>
                  <a:pt x="1857697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 sz="1440"/>
          </a:p>
        </p:txBody>
      </p:sp>
      <p:grpSp>
        <p:nvGrpSpPr>
          <p:cNvPr id="3" name="Group 3"/>
          <p:cNvGrpSpPr/>
          <p:nvPr/>
        </p:nvGrpSpPr>
        <p:grpSpPr>
          <a:xfrm>
            <a:off x="0" y="-18044"/>
            <a:ext cx="14861580" cy="8247629"/>
            <a:chOff x="0" y="0"/>
            <a:chExt cx="24384000" cy="137460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gradFill rotWithShape="1">
              <a:gsLst>
                <a:gs pos="0">
                  <a:srgbClr val="00ABDA">
                    <a:alpha val="0"/>
                  </a:srgbClr>
                </a:gs>
                <a:gs pos="5000">
                  <a:srgbClr val="00ABDA">
                    <a:alpha val="80000"/>
                  </a:srgbClr>
                </a:gs>
                <a:gs pos="79000">
                  <a:srgbClr val="382F2D">
                    <a:alpha val="80000"/>
                  </a:srgbClr>
                </a:gs>
                <a:gs pos="88398">
                  <a:srgbClr val="0082AD">
                    <a:alpha val="60000"/>
                  </a:srgbClr>
                </a:gs>
              </a:gsLst>
              <a:lin ang="10800000"/>
            </a:gra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" y="0"/>
            <a:ext cx="14861572" cy="8229600"/>
            <a:chOff x="0" y="0"/>
            <a:chExt cx="24383987" cy="137460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solidFill>
              <a:srgbClr val="382F2D">
                <a:alpha val="1568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 dirty="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462323" y="2203438"/>
            <a:ext cx="6389406" cy="3804697"/>
            <a:chOff x="0" y="0"/>
            <a:chExt cx="10649010" cy="63411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649061" cy="6341110"/>
            </a:xfrm>
            <a:custGeom>
              <a:avLst/>
              <a:gdLst/>
              <a:ahLst/>
              <a:cxnLst/>
              <a:rect l="l" t="t" r="r" b="b"/>
              <a:pathLst>
                <a:path w="10649061" h="6341110">
                  <a:moveTo>
                    <a:pt x="0" y="0"/>
                  </a:moveTo>
                  <a:lnTo>
                    <a:pt x="10649061" y="0"/>
                  </a:lnTo>
                  <a:lnTo>
                    <a:pt x="10649061" y="6341110"/>
                  </a:lnTo>
                  <a:lnTo>
                    <a:pt x="0" y="634111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sp>
        <p:nvSpPr>
          <p:cNvPr id="9" name="Freeform 9"/>
          <p:cNvSpPr/>
          <p:nvPr/>
        </p:nvSpPr>
        <p:spPr>
          <a:xfrm>
            <a:off x="437282" y="5079347"/>
            <a:ext cx="3641385" cy="2802682"/>
          </a:xfrm>
          <a:custGeom>
            <a:avLst/>
            <a:gdLst/>
            <a:ahLst/>
            <a:cxnLst/>
            <a:rect l="l" t="t" r="r" b="b"/>
            <a:pathLst>
              <a:path w="4551731" h="3503352">
                <a:moveTo>
                  <a:pt x="0" y="0"/>
                </a:moveTo>
                <a:lnTo>
                  <a:pt x="4551730" y="0"/>
                </a:lnTo>
                <a:lnTo>
                  <a:pt x="4551730" y="3503352"/>
                </a:lnTo>
                <a:lnTo>
                  <a:pt x="0" y="35033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48" b="-148"/>
            </a:stretch>
          </a:blipFill>
        </p:spPr>
        <p:txBody>
          <a:bodyPr/>
          <a:lstStyle/>
          <a:p>
            <a:endParaRPr lang="pt-BR" sz="1440"/>
          </a:p>
        </p:txBody>
      </p:sp>
      <p:grpSp>
        <p:nvGrpSpPr>
          <p:cNvPr id="10" name="Group 10"/>
          <p:cNvGrpSpPr/>
          <p:nvPr/>
        </p:nvGrpSpPr>
        <p:grpSpPr>
          <a:xfrm>
            <a:off x="6456016" y="7392871"/>
            <a:ext cx="1713737" cy="695150"/>
            <a:chOff x="0" y="0"/>
            <a:chExt cx="1824076" cy="11585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24101" cy="1158621"/>
            </a:xfrm>
            <a:custGeom>
              <a:avLst/>
              <a:gdLst/>
              <a:ahLst/>
              <a:cxnLst/>
              <a:rect l="l" t="t" r="r" b="b"/>
              <a:pathLst>
                <a:path w="1824101" h="1158621">
                  <a:moveTo>
                    <a:pt x="0" y="0"/>
                  </a:moveTo>
                  <a:lnTo>
                    <a:pt x="1824101" y="0"/>
                  </a:lnTo>
                  <a:lnTo>
                    <a:pt x="1824101" y="1158621"/>
                  </a:lnTo>
                  <a:lnTo>
                    <a:pt x="0" y="1158621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897933" y="2357313"/>
            <a:ext cx="7608481" cy="2176928"/>
            <a:chOff x="0" y="0"/>
            <a:chExt cx="12680801" cy="362821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680801" cy="3523504"/>
            </a:xfrm>
            <a:custGeom>
              <a:avLst/>
              <a:gdLst/>
              <a:ahLst/>
              <a:cxnLst/>
              <a:rect l="l" t="t" r="r" b="b"/>
              <a:pathLst>
                <a:path w="12680801" h="3523504">
                  <a:moveTo>
                    <a:pt x="0" y="0"/>
                  </a:moveTo>
                  <a:lnTo>
                    <a:pt x="12680801" y="0"/>
                  </a:lnTo>
                  <a:lnTo>
                    <a:pt x="12680801" y="3523504"/>
                  </a:lnTo>
                  <a:lnTo>
                    <a:pt x="0" y="35235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436793" y="95183"/>
              <a:ext cx="11334244" cy="3533031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ctr">
                <a:lnSpc>
                  <a:spcPts val="5184"/>
                </a:lnSpc>
              </a:pPr>
              <a:r>
                <a:rPr lang="en-US" sz="4320" b="1" dirty="0" err="1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Desenvolvimento</a:t>
              </a:r>
              <a:r>
                <a:rPr lang="en-US" sz="4320" b="1" dirty="0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 de </a:t>
              </a:r>
              <a:r>
                <a:rPr lang="en-US" sz="4320" b="1" dirty="0" err="1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Aplicativo</a:t>
              </a:r>
              <a:r>
                <a:rPr lang="en-US" sz="4320" b="1" dirty="0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 Mobile</a:t>
              </a:r>
            </a:p>
            <a:p>
              <a:pPr algn="ctr">
                <a:lnSpc>
                  <a:spcPts val="5184"/>
                </a:lnSpc>
              </a:pPr>
              <a:endParaRPr lang="en-US" sz="4320" b="1" dirty="0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316128" y="5587799"/>
            <a:ext cx="4229324" cy="560531"/>
            <a:chOff x="0" y="0"/>
            <a:chExt cx="7048873" cy="9342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048871" cy="934215"/>
            </a:xfrm>
            <a:custGeom>
              <a:avLst/>
              <a:gdLst/>
              <a:ahLst/>
              <a:cxnLst/>
              <a:rect l="l" t="t" r="r" b="b"/>
              <a:pathLst>
                <a:path w="7048871" h="934215">
                  <a:moveTo>
                    <a:pt x="0" y="0"/>
                  </a:moveTo>
                  <a:lnTo>
                    <a:pt x="7048871" y="0"/>
                  </a:lnTo>
                  <a:lnTo>
                    <a:pt x="7048871" y="934215"/>
                  </a:lnTo>
                  <a:lnTo>
                    <a:pt x="0" y="9342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7048873" cy="953269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b"/>
            <a:lstStyle/>
            <a:p>
              <a:pPr algn="ctr">
                <a:lnSpc>
                  <a:spcPts val="2016"/>
                </a:lnSpc>
              </a:pPr>
              <a:r>
                <a:rPr lang="en-US" sz="168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raphael.b.oliveira@docente.senai.br</a:t>
              </a:r>
            </a:p>
            <a:p>
              <a:pPr algn="ctr">
                <a:lnSpc>
                  <a:spcPts val="2016"/>
                </a:lnSpc>
              </a:pPr>
              <a:endParaRPr lang="en-US" sz="168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321104" y="4098166"/>
            <a:ext cx="4478358" cy="98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2"/>
              </a:lnSpc>
            </a:pP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Material base </a:t>
            </a:r>
            <a:r>
              <a:rPr lang="en-US" sz="2160" dirty="0" err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desenvolvido</a:t>
            </a: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160" dirty="0" err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pelo</a:t>
            </a: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Prof. Raphael Barreto</a:t>
            </a:r>
          </a:p>
          <a:p>
            <a:pPr algn="ctr">
              <a:lnSpc>
                <a:spcPts val="2592"/>
              </a:lnSpc>
            </a:pPr>
            <a:endParaRPr lang="en-US" sz="2160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6915668" y="7435858"/>
            <a:ext cx="784304" cy="313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2"/>
              </a:lnSpc>
            </a:pPr>
            <a:r>
              <a:rPr lang="en-US" sz="2160" b="1" dirty="0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2026</a:t>
            </a:r>
          </a:p>
        </p:txBody>
      </p:sp>
      <p:sp>
        <p:nvSpPr>
          <p:cNvPr id="20" name="AutoShape 20"/>
          <p:cNvSpPr/>
          <p:nvPr/>
        </p:nvSpPr>
        <p:spPr>
          <a:xfrm>
            <a:off x="6050972" y="5490683"/>
            <a:ext cx="2528457" cy="2286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 sz="1440"/>
          </a:p>
        </p:txBody>
      </p:sp>
      <p:grpSp>
        <p:nvGrpSpPr>
          <p:cNvPr id="21" name="Group 21"/>
          <p:cNvGrpSpPr/>
          <p:nvPr/>
        </p:nvGrpSpPr>
        <p:grpSpPr>
          <a:xfrm>
            <a:off x="6456017" y="7658028"/>
            <a:ext cx="1713731" cy="332400"/>
            <a:chOff x="0" y="0"/>
            <a:chExt cx="1816354" cy="554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816360" cy="554001"/>
            </a:xfrm>
            <a:custGeom>
              <a:avLst/>
              <a:gdLst/>
              <a:ahLst/>
              <a:cxnLst/>
              <a:rect l="l" t="t" r="r" b="b"/>
              <a:pathLst>
                <a:path w="1816360" h="554001">
                  <a:moveTo>
                    <a:pt x="0" y="0"/>
                  </a:moveTo>
                  <a:lnTo>
                    <a:pt x="1816360" y="0"/>
                  </a:lnTo>
                  <a:lnTo>
                    <a:pt x="1816360" y="554001"/>
                  </a:lnTo>
                  <a:lnTo>
                    <a:pt x="0" y="5540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816354" cy="573050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b"/>
            <a:lstStyle/>
            <a:p>
              <a:pPr algn="ctr">
                <a:lnSpc>
                  <a:spcPts val="1728"/>
                </a:lnSpc>
              </a:pPr>
              <a:r>
                <a:rPr lang="en-US" sz="1440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SENAI - SAPUCAÍ</a:t>
              </a:r>
            </a:p>
          </p:txBody>
        </p:sp>
      </p:grpSp>
      <p:sp>
        <p:nvSpPr>
          <p:cNvPr id="24" name="Freeform 24"/>
          <p:cNvSpPr/>
          <p:nvPr/>
        </p:nvSpPr>
        <p:spPr>
          <a:xfrm>
            <a:off x="271996" y="201176"/>
            <a:ext cx="1342797" cy="582724"/>
          </a:xfrm>
          <a:custGeom>
            <a:avLst/>
            <a:gdLst/>
            <a:ahLst/>
            <a:cxnLst/>
            <a:rect l="l" t="t" r="r" b="b"/>
            <a:pathLst>
              <a:path w="1678496" h="728405">
                <a:moveTo>
                  <a:pt x="0" y="0"/>
                </a:moveTo>
                <a:lnTo>
                  <a:pt x="1678495" y="0"/>
                </a:lnTo>
                <a:lnTo>
                  <a:pt x="1678495" y="728405"/>
                </a:lnTo>
                <a:lnTo>
                  <a:pt x="0" y="7284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122" b="-122"/>
            </a:stretch>
          </a:blipFill>
        </p:spPr>
        <p:txBody>
          <a:bodyPr/>
          <a:lstStyle/>
          <a:p>
            <a:endParaRPr lang="pt-BR" sz="144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7903"/>
            <a:ext cx="916519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Sua Primeira "Folha de Estilos"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14230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método </a:t>
            </a:r>
            <a:r>
              <a:rPr lang="en-US" sz="1550" dirty="0">
                <a:solidFill>
                  <a:srgbClr val="000000"/>
                </a:solidFill>
                <a:highlight>
                  <a:srgbClr val="54C8E8"/>
                </a:highlight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StyleSheet.create()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usado para definir nossos estilos. Ele recebe um objeto JavaScript onde cada propriedade representa um "estilo" que pode ser aplicado aos componentes.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54544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Vamos começar criando um estilo para controlar o tamanho da nossa imagem: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564874" y="2458879"/>
            <a:ext cx="6279356" cy="2520434"/>
          </a:xfrm>
          <a:prstGeom prst="roundRect">
            <a:avLst>
              <a:gd name="adj" fmla="val 3307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554992" y="2458879"/>
            <a:ext cx="6299121" cy="2520434"/>
          </a:xfrm>
          <a:prstGeom prst="roundRect">
            <a:avLst>
              <a:gd name="adj" fmla="val 1181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7753350" y="2607707"/>
            <a:ext cx="5902404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estilo = StyleSheet.create({
  image: {
    width: 50,
    height: 50
  }
});
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564874" y="5202555"/>
            <a:ext cx="6279356" cy="1485900"/>
          </a:xfrm>
          <a:prstGeom prst="roundRect">
            <a:avLst>
              <a:gd name="adj" fmla="val 5610"/>
            </a:avLst>
          </a:prstGeom>
          <a:solidFill>
            <a:srgbClr val="BCE9F6"/>
          </a:solidFill>
          <a:ln/>
        </p:spPr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232" y="5497830"/>
            <a:ext cx="248007" cy="19835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8209598" y="5450443"/>
            <a:ext cx="5436275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Importante: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Os valores numéricos são interpretados como pixels por padrão. Para usar porcentagem, utilize strings: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"50%"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8206"/>
            <a:ext cx="841200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Aplicando Estilos aos Componentes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5511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Depois de criar nosso objeto de estilos, precisamos aplicá-lo ao componente usando a propriedade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Veja como fazemos isso com a imagem: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713440"/>
            <a:ext cx="13042821" cy="932736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713440"/>
            <a:ext cx="13062585" cy="932736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862268"/>
            <a:ext cx="1266586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&lt;Image source={logo} style={estilo.image} /&gt;
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93790" y="4869418"/>
            <a:ext cx="6422231" cy="1521976"/>
          </a:xfrm>
          <a:prstGeom prst="roundRect">
            <a:avLst>
              <a:gd name="adj" fmla="val 721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70930" y="4869418"/>
            <a:ext cx="91440" cy="1521976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9" name="Text 7"/>
          <p:cNvSpPr/>
          <p:nvPr/>
        </p:nvSpPr>
        <p:spPr>
          <a:xfrm>
            <a:off x="1083588" y="50906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Sintaxe de Aplicação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1083588" y="5519857"/>
            <a:ext cx="5911215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Usamos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style={nomeDoObjeto.nomeDaClasse}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para referenciar o estilo criado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414379" y="4869418"/>
            <a:ext cx="6422231" cy="1521976"/>
          </a:xfrm>
          <a:prstGeom prst="roundRect">
            <a:avLst>
              <a:gd name="adj" fmla="val 721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391519" y="4869418"/>
            <a:ext cx="91440" cy="1521976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13" name="Text 11"/>
          <p:cNvSpPr/>
          <p:nvPr/>
        </p:nvSpPr>
        <p:spPr>
          <a:xfrm>
            <a:off x="7704177" y="50906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Múltiplos Estilos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704177" y="5519857"/>
            <a:ext cx="5911215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aplicar mais de um estilo, use um array: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style={[estilo.base, estilo.adicional]}</a:t>
            </a:r>
            <a:endParaRPr lang="en-US" sz="15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5344"/>
            <a:ext cx="61848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Estilos Inline vs StyleSheet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6143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Estilo Inline</a:t>
            </a:r>
            <a:endParaRPr lang="en-US" sz="2300" dirty="0"/>
          </a:p>
        </p:txBody>
      </p:sp>
      <p:sp>
        <p:nvSpPr>
          <p:cNvPr id="4" name="Shape 2"/>
          <p:cNvSpPr/>
          <p:nvPr/>
        </p:nvSpPr>
        <p:spPr>
          <a:xfrm>
            <a:off x="793790" y="2556748"/>
            <a:ext cx="6279356" cy="2837974"/>
          </a:xfrm>
          <a:prstGeom prst="roundRect">
            <a:avLst>
              <a:gd name="adj" fmla="val 2937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556748"/>
            <a:ext cx="6299121" cy="2837974"/>
          </a:xfrm>
          <a:prstGeom prst="roundRect">
            <a:avLst>
              <a:gd name="adj" fmla="val 1049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705576"/>
            <a:ext cx="590240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&lt;Image 
  source={logo} 
  style={{
    width: 30,
    height: 30
  }} 
/&gt;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617964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Funciona perfeitamente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7372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✗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Dificulta manutenção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7372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✗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Código menos organizado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7372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✗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é reutilizável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1961436"/>
            <a:ext cx="382726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StyleSheet (Recomendado)</a:t>
            </a:r>
            <a:endParaRPr lang="en-US" sz="2300" dirty="0"/>
          </a:p>
        </p:txBody>
      </p:sp>
      <p:sp>
        <p:nvSpPr>
          <p:cNvPr id="9" name="Shape 7"/>
          <p:cNvSpPr/>
          <p:nvPr/>
        </p:nvSpPr>
        <p:spPr>
          <a:xfrm>
            <a:off x="7564874" y="2556748"/>
            <a:ext cx="6279356" cy="3155513"/>
          </a:xfrm>
          <a:prstGeom prst="roundRect">
            <a:avLst>
              <a:gd name="adj" fmla="val 2642"/>
            </a:avLst>
          </a:prstGeom>
          <a:solidFill>
            <a:srgbClr val="F2F2F2"/>
          </a:solidFill>
          <a:ln/>
        </p:spPr>
      </p:sp>
      <p:sp>
        <p:nvSpPr>
          <p:cNvPr id="10" name="Shape 8"/>
          <p:cNvSpPr/>
          <p:nvPr/>
        </p:nvSpPr>
        <p:spPr>
          <a:xfrm>
            <a:off x="7554992" y="2556748"/>
            <a:ext cx="6299121" cy="3155513"/>
          </a:xfrm>
          <a:prstGeom prst="roundRect">
            <a:avLst>
              <a:gd name="adj" fmla="val 943"/>
            </a:avLst>
          </a:prstGeom>
          <a:solidFill>
            <a:srgbClr val="F2F2F2"/>
          </a:solidFill>
          <a:ln/>
        </p:spPr>
      </p:sp>
      <p:sp>
        <p:nvSpPr>
          <p:cNvPr id="11" name="Text 9"/>
          <p:cNvSpPr/>
          <p:nvPr/>
        </p:nvSpPr>
        <p:spPr>
          <a:xfrm>
            <a:off x="7753350" y="2705576"/>
            <a:ext cx="5902404" cy="2857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estilo = StyleSheet.create({
  image: {
    width: 30,
    height: 30
  }
});
&lt;Image source={logo} style={estilo.image} /&gt;
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5935504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Código organizado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Fácil manutenção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Reutilizável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Melhor performance</a:t>
            </a:r>
            <a:endParaRPr lang="en-US" sz="15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03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716577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Estilizando Textos e Tipografia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Trabalhando com fontes, tamanhos e cores no React Native</a:t>
            </a:r>
            <a:endParaRPr lang="en-US" sz="15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4126"/>
            <a:ext cx="5036582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Propriedades de Texto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571387"/>
            <a:ext cx="13042821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Vamos criar um estilo completo para o título "Minhas Tarefas". No React Native, as propriedades CSS são escritas em </a:t>
            </a:r>
            <a:r>
              <a:rPr lang="en-US" sz="14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camelCase</a:t>
            </a: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em vez de kebab-case: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93790" y="2361248"/>
            <a:ext cx="13042821" cy="3224689"/>
          </a:xfrm>
          <a:prstGeom prst="roundRect">
            <a:avLst>
              <a:gd name="adj" fmla="val 2456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4384" y="2361248"/>
            <a:ext cx="13061633" cy="3224689"/>
          </a:xfrm>
          <a:prstGeom prst="roundRect">
            <a:avLst>
              <a:gd name="adj" fmla="val 877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72860" y="2502575"/>
            <a:ext cx="12684681" cy="2942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estilo = StyleSheet.create({
  title: {
    fontSize: 30,        // font-size vira fontSize
    fontFamily: "Calibri",  // font-family vira fontFamily
    fontWeight: 600,     // font-weight vira fontWeight
    color: colors.primary,
    marginLeft: 10
  }
});
</a:t>
            </a:r>
            <a:endParaRPr lang="en-US" sz="14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787390"/>
            <a:ext cx="6521410" cy="75414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82266" y="6720602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CSS Web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982266" y="7122676"/>
            <a:ext cx="6144458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font-size, font-family, margin-left</a:t>
            </a:r>
            <a:endParaRPr lang="en-US" sz="14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5787390"/>
            <a:ext cx="6521410" cy="75414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503676" y="6720602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React Native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7503676" y="7122676"/>
            <a:ext cx="6144458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fontSize, fontFamily, marginLeft</a:t>
            </a:r>
            <a:endParaRPr lang="en-US" sz="14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6438"/>
            <a:ext cx="642449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Aplicando o Estilo de Título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2276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 aplicamos o estilo ao componente Text que contém nosso título: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981087"/>
            <a:ext cx="6279356" cy="1567815"/>
          </a:xfrm>
          <a:prstGeom prst="roundRect">
            <a:avLst>
              <a:gd name="adj" fmla="val 5317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981087"/>
            <a:ext cx="6299121" cy="1567815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129915"/>
            <a:ext cx="5902404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&lt;Text style={estilo.title}&gt;
  Minhas Tarefas
&lt;/Text&gt;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77214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 isso, nosso texto agora possui: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268278"/>
            <a:ext cx="62793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Tamanho de fonte aumentado (30)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Fonte Calibri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Peso da fonte mais pesado (600)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Cor personalizada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Margem lateral de 10 pixels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64874" y="2167414"/>
            <a:ext cx="6279356" cy="1994416"/>
          </a:xfrm>
          <a:prstGeom prst="roundRect">
            <a:avLst>
              <a:gd name="adj" fmla="val 4180"/>
            </a:avLst>
          </a:prstGeom>
          <a:solidFill>
            <a:srgbClr val="BCE9F6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232" y="2426851"/>
            <a:ext cx="310039" cy="248007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271629" y="2415302"/>
            <a:ext cx="259961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Dica de Produtividade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8271629" y="2923818"/>
            <a:ext cx="5374243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Ctrl + Espaço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no VS Code dentro das propriedades de estilo para ver todas as opções disponíveis com autocompletar e documentação inline.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564874" y="4385072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Note que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color 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title 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está importando do arquivo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colors.js 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que deveremos criar e importar em _layout.jsx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7564874" y="5243393"/>
            <a:ext cx="6279356" cy="932736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15" name="Shape 12"/>
          <p:cNvSpPr/>
          <p:nvPr/>
        </p:nvSpPr>
        <p:spPr>
          <a:xfrm>
            <a:off x="7554992" y="5243393"/>
            <a:ext cx="6299121" cy="932736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6" name="Text 13"/>
          <p:cNvSpPr/>
          <p:nvPr/>
        </p:nvSpPr>
        <p:spPr>
          <a:xfrm>
            <a:off x="7753350" y="5392222"/>
            <a:ext cx="590240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colors } from "../constants/colors";
</a:t>
            </a:r>
            <a:endParaRPr lang="en-US" sz="15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04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875728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Trabalhando com Cores e Constantes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Organizando paletas de cores para design consistente</a:t>
            </a:r>
            <a:endParaRPr lang="en-US" sz="15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6152"/>
            <a:ext cx="9364623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um Arquivo de Constantes de Cores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525786"/>
            <a:ext cx="1304282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Uma boa prática é centralizar as cores do projeto em um arquivo separado. Isso facilita manutenção e garante consistência visual em toda aplicação.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895" y="1978104"/>
            <a:ext cx="11738491" cy="515290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437169" y="5674199"/>
            <a:ext cx="2057658" cy="317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Criar pasta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3437169" y="6082621"/>
            <a:ext cx="2057658" cy="483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Adicionar pasta nome constants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9214440" y="5595058"/>
            <a:ext cx="2057658" cy="317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Exportar cores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9214440" y="6003481"/>
            <a:ext cx="2057658" cy="483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Exportar objeto com as cores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6342763" y="2518463"/>
            <a:ext cx="2057658" cy="317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Criar arquivo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342763" y="2926886"/>
            <a:ext cx="2057658" cy="483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Adicionar colors.js na pasta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93790" y="7311866"/>
            <a:ext cx="1304282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abordagem permite alterar cores globalmente e mantém o código mais limpo e profissional.</a:t>
            </a:r>
            <a:endParaRPr lang="en-US" sz="1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7587"/>
            <a:ext cx="710624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do Arquivo de Cores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93915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Crie 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constants/colors.js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com a seguinte estrutura: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342317"/>
            <a:ext cx="6279356" cy="3473053"/>
          </a:xfrm>
          <a:prstGeom prst="roundRect">
            <a:avLst>
              <a:gd name="adj" fmla="val 2400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342317"/>
            <a:ext cx="6299121" cy="3473053"/>
          </a:xfrm>
          <a:prstGeom prst="roundRect">
            <a:avLst>
              <a:gd name="adj" fmla="val 857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491145"/>
            <a:ext cx="5902404" cy="3175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constants/colors.js
export const colors = {
  primary: '#00A1FF',
  secondary: '#0082AD',
  darkGray: '#343739',
  mediumGray: '#747372',
  white: '#FFFFFF',
  gray: '#747372'
};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179391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usar essas cores no seu componente, importe o objeto: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564874" y="2334697"/>
            <a:ext cx="6279356" cy="4108133"/>
          </a:xfrm>
          <a:prstGeom prst="roundRect">
            <a:avLst>
              <a:gd name="adj" fmla="val 2029"/>
            </a:avLst>
          </a:prstGeom>
          <a:solidFill>
            <a:srgbClr val="F2F2F2"/>
          </a:solidFill>
          <a:ln/>
        </p:spPr>
      </p:sp>
      <p:sp>
        <p:nvSpPr>
          <p:cNvPr id="9" name="Shape 7"/>
          <p:cNvSpPr/>
          <p:nvPr/>
        </p:nvSpPr>
        <p:spPr>
          <a:xfrm>
            <a:off x="7554992" y="2334697"/>
            <a:ext cx="6299121" cy="4108133"/>
          </a:xfrm>
          <a:prstGeom prst="roundRect">
            <a:avLst>
              <a:gd name="adj" fmla="val 725"/>
            </a:avLst>
          </a:prstGeom>
          <a:solidFill>
            <a:srgbClr val="F2F2F2"/>
          </a:solidFill>
          <a:ln/>
        </p:spPr>
      </p:sp>
      <p:sp>
        <p:nvSpPr>
          <p:cNvPr id="10" name="Text 8"/>
          <p:cNvSpPr/>
          <p:nvPr/>
        </p:nvSpPr>
        <p:spPr>
          <a:xfrm>
            <a:off x="7753350" y="2483525"/>
            <a:ext cx="5902404" cy="381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colors } from "../constants/colors";
const estilo = StyleSheet.create({
  title: {
    fontSize: 30,        
    fontFamily: "Calibri",  
    fontWeight: 600,     
    color: colors.primary,
    marginLeft: 10
  }
});
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6889313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Agora, sempre que precisar usar a cor primária, basta referenciar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colors.primary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e se precisar mudá-la no futuro, você altera apenas um lugar!</a:t>
            </a:r>
            <a:endParaRPr lang="en-US" sz="15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2551"/>
            <a:ext cx="719697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Vantagens de Usar Constantes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329464"/>
            <a:ext cx="4215289" cy="2587466"/>
          </a:xfrm>
          <a:prstGeom prst="roundRect">
            <a:avLst>
              <a:gd name="adj" fmla="val 3222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99768" y="3535442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54C8E8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3479" y="3699034"/>
            <a:ext cx="267891" cy="2678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9768" y="43291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Consistência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99768" y="4758333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Todas as telas usam exatamente as mesmas cores, mantendo identidade visual uniforme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207437" y="3329464"/>
            <a:ext cx="4215408" cy="2587466"/>
          </a:xfrm>
          <a:prstGeom prst="roundRect">
            <a:avLst>
              <a:gd name="adj" fmla="val 3222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13415" y="3535442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54C8E8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77126" y="3699034"/>
            <a:ext cx="267891" cy="26789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13415" y="43291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Manutenibilidade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5413415" y="4758333"/>
            <a:ext cx="380345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Altere uma cor em um único lugar e ela muda em todo o aplicativo automaticamente</a:t>
            </a:r>
            <a:endParaRPr lang="en-US" sz="1550" dirty="0"/>
          </a:p>
        </p:txBody>
      </p:sp>
      <p:sp>
        <p:nvSpPr>
          <p:cNvPr id="13" name="Shape 9"/>
          <p:cNvSpPr/>
          <p:nvPr/>
        </p:nvSpPr>
        <p:spPr>
          <a:xfrm>
            <a:off x="9621203" y="3329464"/>
            <a:ext cx="4215289" cy="2587466"/>
          </a:xfrm>
          <a:prstGeom prst="roundRect">
            <a:avLst>
              <a:gd name="adj" fmla="val 3222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27181" y="3535442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54C8E8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90892" y="3699034"/>
            <a:ext cx="267891" cy="26789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27181" y="43291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Colaboração</a:t>
            </a:r>
            <a:endParaRPr lang="en-US" sz="1950" dirty="0"/>
          </a:p>
        </p:txBody>
      </p:sp>
      <p:sp>
        <p:nvSpPr>
          <p:cNvPr id="17" name="Text 12"/>
          <p:cNvSpPr/>
          <p:nvPr/>
        </p:nvSpPr>
        <p:spPr>
          <a:xfrm>
            <a:off x="9827181" y="4758333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Equipes trabalham com mesmas referências, facilitando comunicação entre designers e desenvolvedores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91351"/>
            <a:ext cx="649545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Estilização em React Native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10908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Desenvolvimento Front-End Mobile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93790" y="4657487"/>
            <a:ext cx="13440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sp>
        <p:nvSpPr>
          <p:cNvPr id="6" name="Text 3"/>
          <p:cNvSpPr/>
          <p:nvPr/>
        </p:nvSpPr>
        <p:spPr>
          <a:xfrm>
            <a:off x="912852" y="4717018"/>
            <a:ext cx="110597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FIRJAN SENAI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2237065" y="4649867"/>
            <a:ext cx="652105" cy="388382"/>
          </a:xfrm>
          <a:prstGeom prst="roundRect">
            <a:avLst>
              <a:gd name="adj" fmla="val 17171"/>
            </a:avLst>
          </a:prstGeom>
          <a:noFill/>
          <a:ln w="7620">
            <a:solidFill>
              <a:srgbClr val="54C8E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363748" y="4717018"/>
            <a:ext cx="3987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4C8E8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2026</a:t>
            </a:r>
            <a:endParaRPr lang="en-US" sz="12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05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Layout com Flexbox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Organizando elementos na tela usando Flex</a:t>
            </a:r>
            <a:endParaRPr lang="en-US" sz="15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7963"/>
            <a:ext cx="906446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Flexbox: Diferenças Cruciais no Mobile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64055"/>
            <a:ext cx="309348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Web (CSS Tradicional)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53448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Direção padrão: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row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(horizontal)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075265"/>
            <a:ext cx="6279356" cy="1885355"/>
          </a:xfrm>
          <a:prstGeom prst="roundRect">
            <a:avLst>
              <a:gd name="adj" fmla="val 4421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075265"/>
            <a:ext cx="6299121" cy="1885355"/>
          </a:xfrm>
          <a:prstGeom prst="roundRect">
            <a:avLst>
              <a:gd name="adj" fmla="val 1579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224093"/>
            <a:ext cx="5902404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.container {
  display: flex;
  /* padrão: flex-direction: row */
}
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18386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Elementos ficam lado a lado horizontalmente por padrão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196405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React Native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64874" y="253448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Direção padrão: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column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(vertical)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564874" y="3075265"/>
            <a:ext cx="6279356" cy="2520434"/>
          </a:xfrm>
          <a:prstGeom prst="roundRect">
            <a:avLst>
              <a:gd name="adj" fmla="val 3307"/>
            </a:avLst>
          </a:prstGeom>
          <a:solidFill>
            <a:srgbClr val="F2F2F2"/>
          </a:solidFill>
          <a:ln/>
        </p:spPr>
      </p:sp>
      <p:sp>
        <p:nvSpPr>
          <p:cNvPr id="12" name="Shape 10"/>
          <p:cNvSpPr/>
          <p:nvPr/>
        </p:nvSpPr>
        <p:spPr>
          <a:xfrm>
            <a:off x="7554992" y="3075265"/>
            <a:ext cx="6299121" cy="2520434"/>
          </a:xfrm>
          <a:prstGeom prst="roundRect">
            <a:avLst>
              <a:gd name="adj" fmla="val 1181"/>
            </a:avLst>
          </a:prstGeom>
          <a:solidFill>
            <a:srgbClr val="F2F2F2"/>
          </a:solidFill>
          <a:ln/>
        </p:spPr>
      </p:sp>
      <p:sp>
        <p:nvSpPr>
          <p:cNvPr id="13" name="Text 11"/>
          <p:cNvSpPr/>
          <p:nvPr/>
        </p:nvSpPr>
        <p:spPr>
          <a:xfrm>
            <a:off x="7753350" y="3224093"/>
            <a:ext cx="5902404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styles = StyleSheet.create({
  container: {
    display: "flex"
    // padrão: flexDirection: "column"
  }
});
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81894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Elementos ficam empilhados verticalmente por padrão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93790" y="6538317"/>
            <a:ext cx="13042821" cy="843201"/>
          </a:xfrm>
          <a:prstGeom prst="roundRect">
            <a:avLst>
              <a:gd name="adj" fmla="val 9886"/>
            </a:avLst>
          </a:prstGeom>
          <a:solidFill>
            <a:srgbClr val="BCE9F6"/>
          </a:solidFill>
          <a:ln/>
        </p:spPr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6833592"/>
            <a:ext cx="248007" cy="198358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1438513" y="6786205"/>
            <a:ext cx="1219973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Por quê?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Em dispositivos móveis, a visualização vertical (scroll para baixo) é mais natural e comum que a horizontal.</a:t>
            </a:r>
            <a:endParaRPr lang="en-US" sz="15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2830"/>
            <a:ext cx="7294959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um Container com Flex Row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546622"/>
            <a:ext cx="13042821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alinhar a imagem e o texto horizontalmente, precisamos criar um container com </a:t>
            </a: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flexDirection: "row"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793790" y="1972747"/>
            <a:ext cx="13042821" cy="2749629"/>
          </a:xfrm>
          <a:prstGeom prst="roundRect">
            <a:avLst>
              <a:gd name="adj" fmla="val 2577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5455" y="1972747"/>
            <a:ext cx="13059489" cy="2749629"/>
          </a:xfrm>
          <a:prstGeom prst="roundRect">
            <a:avLst>
              <a:gd name="adj" fmla="val 920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54048" y="2099191"/>
            <a:ext cx="12722304" cy="24967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estilo = StyleSheet.create({
  rowContainer: {
    display: "flex",
    flexDirection: "row",
    alignItems: "center",
    gap: 10,
    marginBottom: 20
  }
});
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93790" y="5012531"/>
            <a:ext cx="6315670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 envolvemos os elementos em uma View: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793790" y="5423416"/>
            <a:ext cx="6315670" cy="1501259"/>
          </a:xfrm>
          <a:prstGeom prst="roundRect">
            <a:avLst>
              <a:gd name="adj" fmla="val 4720"/>
            </a:avLst>
          </a:prstGeom>
          <a:solidFill>
            <a:srgbClr val="F2F2F2"/>
          </a:solidFill>
          <a:ln/>
        </p:spPr>
      </p:sp>
      <p:sp>
        <p:nvSpPr>
          <p:cNvPr id="9" name="Shape 7"/>
          <p:cNvSpPr/>
          <p:nvPr/>
        </p:nvSpPr>
        <p:spPr>
          <a:xfrm>
            <a:off x="785455" y="5423416"/>
            <a:ext cx="6332339" cy="1501259"/>
          </a:xfrm>
          <a:prstGeom prst="roundRect">
            <a:avLst>
              <a:gd name="adj" fmla="val 1686"/>
            </a:avLst>
          </a:prstGeom>
          <a:solidFill>
            <a:srgbClr val="F2F2F2"/>
          </a:solidFill>
          <a:ln/>
        </p:spPr>
      </p:sp>
      <p:sp>
        <p:nvSpPr>
          <p:cNvPr id="10" name="Text 8"/>
          <p:cNvSpPr/>
          <p:nvPr/>
        </p:nvSpPr>
        <p:spPr>
          <a:xfrm>
            <a:off x="954048" y="5549860"/>
            <a:ext cx="5995154" cy="1248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&lt;View style={estilo.rowContainer}&gt;
  &lt;Image source={logo} style={estilo.image} /&gt;
  &lt;Text style={estilo.title}&gt;Minhas Tarefas&lt;/Text&gt;
&lt;/View&gt;
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7528560" y="5137547"/>
            <a:ext cx="84296" cy="84296"/>
          </a:xfrm>
          <a:prstGeom prst="roundRect">
            <a:avLst>
              <a:gd name="adj" fmla="val 542374"/>
            </a:avLst>
          </a:prstGeom>
          <a:solidFill>
            <a:srgbClr val="54C8E8"/>
          </a:solidFill>
          <a:ln/>
        </p:spPr>
      </p:sp>
      <p:sp>
        <p:nvSpPr>
          <p:cNvPr id="12" name="Text 10"/>
          <p:cNvSpPr/>
          <p:nvPr/>
        </p:nvSpPr>
        <p:spPr>
          <a:xfrm>
            <a:off x="7756208" y="5044797"/>
            <a:ext cx="608802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display: "flex"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ativa o flexbox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7528560" y="5673923"/>
            <a:ext cx="84296" cy="84296"/>
          </a:xfrm>
          <a:prstGeom prst="roundRect">
            <a:avLst>
              <a:gd name="adj" fmla="val 542374"/>
            </a:avLst>
          </a:prstGeom>
          <a:solidFill>
            <a:srgbClr val="54C8E8"/>
          </a:solidFill>
          <a:ln/>
        </p:spPr>
      </p:sp>
      <p:sp>
        <p:nvSpPr>
          <p:cNvPr id="14" name="Text 12"/>
          <p:cNvSpPr/>
          <p:nvPr/>
        </p:nvSpPr>
        <p:spPr>
          <a:xfrm>
            <a:off x="7756208" y="5581174"/>
            <a:ext cx="608802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flexDirection: "row"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alinha horizontalmente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7528560" y="6210300"/>
            <a:ext cx="84296" cy="84296"/>
          </a:xfrm>
          <a:prstGeom prst="roundRect">
            <a:avLst>
              <a:gd name="adj" fmla="val 542374"/>
            </a:avLst>
          </a:prstGeom>
          <a:solidFill>
            <a:srgbClr val="54C8E8"/>
          </a:solidFill>
          <a:ln/>
        </p:spPr>
      </p:sp>
      <p:sp>
        <p:nvSpPr>
          <p:cNvPr id="16" name="Text 14"/>
          <p:cNvSpPr/>
          <p:nvPr/>
        </p:nvSpPr>
        <p:spPr>
          <a:xfrm>
            <a:off x="7756208" y="6117550"/>
            <a:ext cx="608802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alignItems: "center"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centraliza verticalmente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7528560" y="6746677"/>
            <a:ext cx="84296" cy="84296"/>
          </a:xfrm>
          <a:prstGeom prst="roundRect">
            <a:avLst>
              <a:gd name="adj" fmla="val 542374"/>
            </a:avLst>
          </a:prstGeom>
          <a:solidFill>
            <a:srgbClr val="54C8E8"/>
          </a:solidFill>
          <a:ln/>
        </p:spPr>
      </p:sp>
      <p:sp>
        <p:nvSpPr>
          <p:cNvPr id="18" name="Text 16"/>
          <p:cNvSpPr/>
          <p:nvPr/>
        </p:nvSpPr>
        <p:spPr>
          <a:xfrm>
            <a:off x="7756208" y="6653927"/>
            <a:ext cx="608802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gap: 10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espaçamento entre elementos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793790" y="7247096"/>
            <a:ext cx="13042821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OBS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 Não esqueça de importar o componente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View 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 início do script</a:t>
            </a:r>
            <a:endParaRPr lang="en-US" sz="13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7805"/>
            <a:ext cx="87835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Propriedades Flexbox Mais Utilizadas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504718"/>
            <a:ext cx="396835" cy="39683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38632" y="257294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flexDirection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438632" y="3002161"/>
            <a:ext cx="5752505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Define direção dos elementos: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"row"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"column"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"row-reverse"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"column-reverse"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39144" y="2504718"/>
            <a:ext cx="396835" cy="39683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083987" y="257294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justifyContent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8083987" y="3002161"/>
            <a:ext cx="5752624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Alinhamento no eixo principal: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"flex-start"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"center"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"flex-end"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"space-between"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"space-around"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049316"/>
            <a:ext cx="396835" cy="39683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38632" y="411753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alignItems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438632" y="4546759"/>
            <a:ext cx="5752505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Alinhamento no eixo cruzado: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"flex-start"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"center"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"flex-end"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"stretch"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39144" y="4049316"/>
            <a:ext cx="396835" cy="39683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083987" y="411753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flexGrow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8083987" y="4546759"/>
            <a:ext cx="575262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Define capacidade de crescimento do elemento para ocupar espaço disponível (número)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593913"/>
            <a:ext cx="396835" cy="39683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38632" y="56621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gap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438632" y="6091357"/>
            <a:ext cx="575250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Espaçamento entre elementos filhos (substitui margins complexas)</a:t>
            </a:r>
            <a:endParaRPr lang="en-US" sz="15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39144" y="5593913"/>
            <a:ext cx="396835" cy="39683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083987" y="56621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flexWrap</a:t>
            </a:r>
            <a:endParaRPr lang="en-US" sz="1950" dirty="0"/>
          </a:p>
        </p:txBody>
      </p:sp>
      <p:sp>
        <p:nvSpPr>
          <p:cNvPr id="20" name="Text 12"/>
          <p:cNvSpPr/>
          <p:nvPr/>
        </p:nvSpPr>
        <p:spPr>
          <a:xfrm>
            <a:off x="8083987" y="6091357"/>
            <a:ext cx="5752624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Quebra elementos em múltiplas linhas: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"nowrap"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"wrap"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"wrap-reverse"</a:t>
            </a:r>
            <a:endParaRPr lang="en-US" sz="15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06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670881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Estilizando Campos de Input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Criando interfaces de entrada de dados atraentes</a:t>
            </a:r>
            <a:endParaRPr lang="en-US" sz="155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9993"/>
            <a:ext cx="728436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Estilo Completo para TextInput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9632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componente TextInput aceita diversos estilos para personalização. Veja um exemplo completo: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854643"/>
            <a:ext cx="6279356" cy="3155513"/>
          </a:xfrm>
          <a:prstGeom prst="roundRect">
            <a:avLst>
              <a:gd name="adj" fmla="val 2642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854643"/>
            <a:ext cx="6299121" cy="3155513"/>
          </a:xfrm>
          <a:prstGeom prst="roundRect">
            <a:avLst>
              <a:gd name="adj" fmla="val 943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003471"/>
            <a:ext cx="5902404" cy="2857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input: {
  height: 40,
  paddingHorizontal: 16,
  borderColor: "gray",
  borderWidth: 1,
  borderRadius: 20,
  flexGrow: 1
}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199632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Aplicando ao componente: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564874" y="2537103"/>
            <a:ext cx="6279356" cy="1885355"/>
          </a:xfrm>
          <a:prstGeom prst="roundRect">
            <a:avLst>
              <a:gd name="adj" fmla="val 4421"/>
            </a:avLst>
          </a:prstGeom>
          <a:solidFill>
            <a:srgbClr val="F2F2F2"/>
          </a:solidFill>
          <a:ln/>
        </p:spPr>
      </p:sp>
      <p:sp>
        <p:nvSpPr>
          <p:cNvPr id="9" name="Shape 7"/>
          <p:cNvSpPr/>
          <p:nvPr/>
        </p:nvSpPr>
        <p:spPr>
          <a:xfrm>
            <a:off x="7554992" y="2537103"/>
            <a:ext cx="6299121" cy="1885355"/>
          </a:xfrm>
          <a:prstGeom prst="roundRect">
            <a:avLst>
              <a:gd name="adj" fmla="val 1579"/>
            </a:avLst>
          </a:prstGeom>
          <a:solidFill>
            <a:srgbClr val="F2F2F2"/>
          </a:solidFill>
          <a:ln/>
        </p:spPr>
      </p:sp>
      <p:sp>
        <p:nvSpPr>
          <p:cNvPr id="10" name="Text 8"/>
          <p:cNvSpPr/>
          <p:nvPr/>
        </p:nvSpPr>
        <p:spPr>
          <a:xfrm>
            <a:off x="7753350" y="2685931"/>
            <a:ext cx="5902404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&lt;TextInput 
  style={estilo.input}
  placeholder="Adicione um item"
/&gt;
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542014" y="4622840"/>
            <a:ext cx="45720" cy="363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2" name="Text 10"/>
          <p:cNvSpPr/>
          <p:nvPr/>
        </p:nvSpPr>
        <p:spPr>
          <a:xfrm>
            <a:off x="7808952" y="4645700"/>
            <a:ext cx="6035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height: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define altura do campo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542014" y="5337215"/>
            <a:ext cx="45720" cy="363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4" name="Text 12"/>
          <p:cNvSpPr/>
          <p:nvPr/>
        </p:nvSpPr>
        <p:spPr>
          <a:xfrm>
            <a:off x="7808952" y="5360075"/>
            <a:ext cx="6035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paddingHorizontal: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espaço interno lateral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542014" y="6051590"/>
            <a:ext cx="45720" cy="363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6" name="Text 14"/>
          <p:cNvSpPr/>
          <p:nvPr/>
        </p:nvSpPr>
        <p:spPr>
          <a:xfrm>
            <a:off x="7808952" y="6074450"/>
            <a:ext cx="6035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borderRadius: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cantos arredondados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542014" y="6765965"/>
            <a:ext cx="45720" cy="363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8" name="Text 16"/>
          <p:cNvSpPr/>
          <p:nvPr/>
        </p:nvSpPr>
        <p:spPr>
          <a:xfrm>
            <a:off x="7808952" y="6788825"/>
            <a:ext cx="6035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flexGrow: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ocupa espaço disponível</a:t>
            </a:r>
            <a:endParaRPr lang="en-US" sz="15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07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841998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Componentes Interativos: Pressable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Criando botões personalizados com feedback visual</a:t>
            </a:r>
            <a:endParaRPr lang="en-US" sz="15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9091"/>
            <a:ext cx="1007804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Por Que Usar Pressable em Vez de Button?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563660"/>
            <a:ext cx="4215289" cy="2416731"/>
          </a:xfrm>
          <a:prstGeom prst="roundRect">
            <a:avLst>
              <a:gd name="adj" fmla="val 4540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540800"/>
            <a:ext cx="4215289" cy="91440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5" name="Shape 3"/>
          <p:cNvSpPr/>
          <p:nvPr/>
        </p:nvSpPr>
        <p:spPr>
          <a:xfrm>
            <a:off x="2603778" y="3266003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54C8E8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82372" y="3444597"/>
            <a:ext cx="238125" cy="23812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15008" y="405979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Personalização Total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15008" y="4489013"/>
            <a:ext cx="377285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Button tem aparência limitada e específica de cada plataforma. Com Pressable, você controla completamente o visual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5207437" y="3563660"/>
            <a:ext cx="4215408" cy="2416731"/>
          </a:xfrm>
          <a:prstGeom prst="roundRect">
            <a:avLst>
              <a:gd name="adj" fmla="val 4540"/>
            </a:avLst>
          </a:prstGeom>
          <a:solidFill>
            <a:srgbClr val="FFFFFF"/>
          </a:solidFill>
          <a:ln/>
        </p:spPr>
      </p:sp>
      <p:sp>
        <p:nvSpPr>
          <p:cNvPr id="10" name="Shape 7"/>
          <p:cNvSpPr/>
          <p:nvPr/>
        </p:nvSpPr>
        <p:spPr>
          <a:xfrm>
            <a:off x="5207437" y="3540800"/>
            <a:ext cx="4215408" cy="91440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11" name="Shape 8"/>
          <p:cNvSpPr/>
          <p:nvPr/>
        </p:nvSpPr>
        <p:spPr>
          <a:xfrm>
            <a:off x="7017425" y="3266003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54C8E8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6018" y="3444597"/>
            <a:ext cx="238125" cy="23812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28655" y="405979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Feedback de Toque</a:t>
            </a:r>
            <a:endParaRPr lang="en-US" sz="1950" dirty="0"/>
          </a:p>
        </p:txBody>
      </p:sp>
      <p:sp>
        <p:nvSpPr>
          <p:cNvPr id="14" name="Text 10"/>
          <p:cNvSpPr/>
          <p:nvPr/>
        </p:nvSpPr>
        <p:spPr>
          <a:xfrm>
            <a:off x="5428655" y="4489013"/>
            <a:ext cx="377297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Pressable oferece estados de interação (pressed, hover) que permitem criar experiências visuais responsivas ao toque</a:t>
            </a:r>
            <a:endParaRPr lang="en-US" sz="1550" dirty="0"/>
          </a:p>
        </p:txBody>
      </p:sp>
      <p:sp>
        <p:nvSpPr>
          <p:cNvPr id="15" name="Shape 11"/>
          <p:cNvSpPr/>
          <p:nvPr/>
        </p:nvSpPr>
        <p:spPr>
          <a:xfrm>
            <a:off x="9621203" y="3563660"/>
            <a:ext cx="4215289" cy="2416731"/>
          </a:xfrm>
          <a:prstGeom prst="roundRect">
            <a:avLst>
              <a:gd name="adj" fmla="val 4540"/>
            </a:avLst>
          </a:prstGeom>
          <a:solidFill>
            <a:srgbClr val="FFFFFF"/>
          </a:solidFill>
          <a:ln/>
        </p:spPr>
      </p:sp>
      <p:sp>
        <p:nvSpPr>
          <p:cNvPr id="16" name="Shape 12"/>
          <p:cNvSpPr/>
          <p:nvPr/>
        </p:nvSpPr>
        <p:spPr>
          <a:xfrm>
            <a:off x="9621203" y="3540800"/>
            <a:ext cx="4215289" cy="91440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17" name="Shape 13"/>
          <p:cNvSpPr/>
          <p:nvPr/>
        </p:nvSpPr>
        <p:spPr>
          <a:xfrm>
            <a:off x="11431191" y="3266003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54C8E8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609784" y="3444597"/>
            <a:ext cx="238125" cy="238125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42421" y="4059793"/>
            <a:ext cx="306490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Flexibilidade de Conteúdo</a:t>
            </a:r>
            <a:endParaRPr lang="en-US" sz="1950" dirty="0"/>
          </a:p>
        </p:txBody>
      </p:sp>
      <p:sp>
        <p:nvSpPr>
          <p:cNvPr id="20" name="Text 15"/>
          <p:cNvSpPr/>
          <p:nvPr/>
        </p:nvSpPr>
        <p:spPr>
          <a:xfrm>
            <a:off x="9842421" y="4489013"/>
            <a:ext cx="377285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Pode conter qualquer componente interno: texto, imagens, ícones, ou combinações complexas</a:t>
            </a:r>
            <a:endParaRPr lang="en-US" sz="155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6378"/>
            <a:ext cx="5864662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um Botão com Pressable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234797"/>
            <a:ext cx="13042821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Vamos criar um botão circular estilizado para adicionar tarefas. Primeiro, definimos os estilos: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793790" y="1568648"/>
            <a:ext cx="13042821" cy="3973592"/>
          </a:xfrm>
          <a:prstGeom prst="roundRect">
            <a:avLst>
              <a:gd name="adj" fmla="val 1573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6408" y="1568648"/>
            <a:ext cx="13057584" cy="3973592"/>
          </a:xfrm>
          <a:prstGeom prst="roundRect">
            <a:avLst>
              <a:gd name="adj" fmla="val 562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35236" y="1680210"/>
            <a:ext cx="12759928" cy="3750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estilo = StyleSheet.create({
  button: {
    width: 40,
    height: 40,
    borderRadius: 20,
    backgroundColor: colors.primary,
    display: "flex",
    alignItems: "center",
    justifyContent: "center"
  },
  buttonText: {
    color: "white",
    fontSize: 24,
    lineHeight: 24,
    textAlign: "center"
  }
});
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793790" y="5667732"/>
            <a:ext cx="13042821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 implementamos o componente com funcionalidade de clique:</a:t>
            </a:r>
            <a:endParaRPr lang="en-US" sz="1150" dirty="0"/>
          </a:p>
        </p:txBody>
      </p:sp>
      <p:sp>
        <p:nvSpPr>
          <p:cNvPr id="8" name="Shape 6"/>
          <p:cNvSpPr/>
          <p:nvPr/>
        </p:nvSpPr>
        <p:spPr>
          <a:xfrm>
            <a:off x="793790" y="6001583"/>
            <a:ext cx="13042821" cy="1681639"/>
          </a:xfrm>
          <a:prstGeom prst="roundRect">
            <a:avLst>
              <a:gd name="adj" fmla="val 3718"/>
            </a:avLst>
          </a:prstGeom>
          <a:solidFill>
            <a:srgbClr val="F2F2F2"/>
          </a:solidFill>
          <a:ln/>
        </p:spPr>
      </p:sp>
      <p:sp>
        <p:nvSpPr>
          <p:cNvPr id="9" name="Shape 7"/>
          <p:cNvSpPr/>
          <p:nvPr/>
        </p:nvSpPr>
        <p:spPr>
          <a:xfrm>
            <a:off x="786408" y="6001583"/>
            <a:ext cx="13057584" cy="1681639"/>
          </a:xfrm>
          <a:prstGeom prst="roundRect">
            <a:avLst>
              <a:gd name="adj" fmla="val 1328"/>
            </a:avLst>
          </a:prstGeom>
          <a:solidFill>
            <a:srgbClr val="F2F2F2"/>
          </a:solidFill>
          <a:ln/>
        </p:spPr>
      </p:sp>
      <p:sp>
        <p:nvSpPr>
          <p:cNvPr id="10" name="Text 8"/>
          <p:cNvSpPr/>
          <p:nvPr/>
        </p:nvSpPr>
        <p:spPr>
          <a:xfrm>
            <a:off x="935236" y="6113145"/>
            <a:ext cx="12759928" cy="1458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&lt;Pressable
 onPress={() =&gt; alert("Oi")}
 style={estilo.button}
&gt;
 &lt;Text style={estilo.buttonText}&gt;+&lt;/Text&gt;
&lt;/Pressable&gt;
</a:t>
            </a:r>
            <a:endParaRPr lang="en-US" sz="115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0554"/>
            <a:ext cx="8530709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Adicionando Feedback Visual ao Pressable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434346"/>
            <a:ext cx="13042821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Uma das grandes vantagens do Pressable é poder mudar a aparência quando o botão está sendo pressionado. Usamos a prop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pressed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para isso: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793790" y="1845231"/>
            <a:ext cx="13042821" cy="3748326"/>
          </a:xfrm>
          <a:prstGeom prst="roundRect">
            <a:avLst>
              <a:gd name="adj" fmla="val 1890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5455" y="1845231"/>
            <a:ext cx="13059489" cy="3748326"/>
          </a:xfrm>
          <a:prstGeom prst="roundRect">
            <a:avLst>
              <a:gd name="adj" fmla="val 675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54048" y="1971675"/>
            <a:ext cx="12722304" cy="34954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&lt;Pressable
  onPress={() =&gt; alert("Oi")}
  style={({ pressed }) =&gt; [
    estilo.button,
    { 
      backgroundColor: pressed 
        ? "blue" 
        : colors.primary 
    }
  ]}
&gt;
  &lt;Text style={estilo.buttonText}&gt;+&lt;/Text&gt;
&lt;/Pressable&gt;
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93790" y="5898118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93790" y="6304955"/>
            <a:ext cx="6315670" cy="7642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style pode receber uma função que retorna estilos. Esta função recebe um objeto com a propriedade </a:t>
            </a: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pressed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que indica se o botão está sendo pressionado naquele momento.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528560" y="5898118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Array de Estilos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28560" y="6304955"/>
            <a:ext cx="6315670" cy="514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Retornamos um array com múltiplos estilos: o estilo base (</a:t>
            </a: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estilo.button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) e um objeto de estilo inline que muda baseado no estado pressed.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3790" y="7359372"/>
            <a:ext cx="13042821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OBS: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Para finalizar coloque o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input 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botão 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dentro de uma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View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utilizando o estilo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rowContainer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9912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Sumário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61603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01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1930360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075259"/>
            <a:ext cx="279142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Introdução à Estilização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250448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Compreendendo StyleSheet e as diferenças do CSS tradicional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414379" y="161603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14379" y="1930360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9" name="Text 7"/>
          <p:cNvSpPr/>
          <p:nvPr/>
        </p:nvSpPr>
        <p:spPr>
          <a:xfrm>
            <a:off x="7414379" y="2075259"/>
            <a:ext cx="364176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Estilos com StyleSheet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414379" y="250448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Estrutura básica e sintaxe de estilização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316920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93790" y="348353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3628430"/>
            <a:ext cx="420504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Aplicando Estilos aos Componentes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93790" y="405765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Diferentes formas de aplicar estilos no React Native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414379" y="316920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414379" y="348353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7" name="Text 15"/>
          <p:cNvSpPr/>
          <p:nvPr/>
        </p:nvSpPr>
        <p:spPr>
          <a:xfrm>
            <a:off x="7414379" y="3628430"/>
            <a:ext cx="363235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Organizando Estilos no Projeto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414379" y="405765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Boas práticas e estruturação de arquivos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93790" y="472237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93790" y="503670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5181600"/>
            <a:ext cx="437757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Trabalhando com Cores e Constantes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793790" y="561082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Criando e gerenciando paletas de cores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7414379" y="472237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7414379" y="503670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25" name="Text 23"/>
          <p:cNvSpPr/>
          <p:nvPr/>
        </p:nvSpPr>
        <p:spPr>
          <a:xfrm>
            <a:off x="7414379" y="518160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Layout com Flexbox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7414379" y="561082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Diferenças e particularidades do Flex no mobile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793790" y="627554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07</a:t>
            </a:r>
            <a:endParaRPr lang="en-US" sz="1550" dirty="0"/>
          </a:p>
        </p:txBody>
      </p:sp>
      <p:sp>
        <p:nvSpPr>
          <p:cNvPr id="28" name="Shape 26"/>
          <p:cNvSpPr/>
          <p:nvPr/>
        </p:nvSpPr>
        <p:spPr>
          <a:xfrm>
            <a:off x="793790" y="658987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29" name="Text 27"/>
          <p:cNvSpPr/>
          <p:nvPr/>
        </p:nvSpPr>
        <p:spPr>
          <a:xfrm>
            <a:off x="793790" y="6734770"/>
            <a:ext cx="388131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Estilizando Elementos Interativos</a:t>
            </a:r>
            <a:endParaRPr lang="en-US" sz="1950" dirty="0"/>
          </a:p>
        </p:txBody>
      </p:sp>
      <p:sp>
        <p:nvSpPr>
          <p:cNvPr id="30" name="Text 28"/>
          <p:cNvSpPr/>
          <p:nvPr/>
        </p:nvSpPr>
        <p:spPr>
          <a:xfrm>
            <a:off x="793790" y="7163991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Trabalhando com Pressable e estados visuais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7414379" y="627554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08</a:t>
            </a:r>
            <a:endParaRPr lang="en-US" sz="1550" dirty="0"/>
          </a:p>
        </p:txBody>
      </p:sp>
      <p:sp>
        <p:nvSpPr>
          <p:cNvPr id="32" name="Shape 30"/>
          <p:cNvSpPr/>
          <p:nvPr/>
        </p:nvSpPr>
        <p:spPr>
          <a:xfrm>
            <a:off x="7414379" y="658987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33" name="Text 31"/>
          <p:cNvSpPr/>
          <p:nvPr/>
        </p:nvSpPr>
        <p:spPr>
          <a:xfrm>
            <a:off x="7414379" y="6734770"/>
            <a:ext cx="371594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Projeto Prático: Lista de Tarefas</a:t>
            </a:r>
            <a:endParaRPr lang="en-US" sz="1950" dirty="0"/>
          </a:p>
        </p:txBody>
      </p:sp>
      <p:sp>
        <p:nvSpPr>
          <p:cNvPr id="34" name="Text 32"/>
          <p:cNvSpPr/>
          <p:nvPr/>
        </p:nvSpPr>
        <p:spPr>
          <a:xfrm>
            <a:off x="7414379" y="7163991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Construindo uma interface completa e estilizada</a:t>
            </a:r>
            <a:endParaRPr lang="en-US" sz="15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045" y="606147"/>
            <a:ext cx="3655933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Final do Projeto</a:t>
            </a:r>
            <a:endParaRPr lang="en-US" sz="2350" dirty="0"/>
          </a:p>
        </p:txBody>
      </p:sp>
      <p:sp>
        <p:nvSpPr>
          <p:cNvPr id="3" name="Shape 1"/>
          <p:cNvSpPr/>
          <p:nvPr/>
        </p:nvSpPr>
        <p:spPr>
          <a:xfrm>
            <a:off x="741045" y="1174194"/>
            <a:ext cx="6427351" cy="6057662"/>
          </a:xfrm>
          <a:prstGeom prst="roundRect">
            <a:avLst>
              <a:gd name="adj" fmla="val 835"/>
            </a:avLst>
          </a:prstGeom>
          <a:solidFill>
            <a:srgbClr val="F2F2F2"/>
          </a:solidFill>
          <a:ln/>
        </p:spPr>
      </p:sp>
      <p:sp>
        <p:nvSpPr>
          <p:cNvPr id="4" name="Shape 2"/>
          <p:cNvSpPr/>
          <p:nvPr/>
        </p:nvSpPr>
        <p:spPr>
          <a:xfrm>
            <a:off x="735092" y="1174194"/>
            <a:ext cx="6439257" cy="6057662"/>
          </a:xfrm>
          <a:prstGeom prst="roundRect">
            <a:avLst>
              <a:gd name="adj" fmla="val 298"/>
            </a:avLst>
          </a:prstGeom>
          <a:solidFill>
            <a:srgbClr val="F2F2F2"/>
          </a:solidFill>
          <a:ln/>
        </p:spPr>
      </p:sp>
      <p:sp>
        <p:nvSpPr>
          <p:cNvPr id="5" name="Text 3"/>
          <p:cNvSpPr/>
          <p:nvPr/>
        </p:nvSpPr>
        <p:spPr>
          <a:xfrm>
            <a:off x="855464" y="1264444"/>
            <a:ext cx="6198513" cy="587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Image, Pressable, ScrollView, StyleSheet, Text, TextInput, View } from 'react-native';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logo from "../assets/images/check.png";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colors } from "../constants/colors";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function RootLayout() {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(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&lt;ScrollView&gt;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&lt;View style={estilo.rowContainer}&gt;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&lt;Image source={logo} style={estilo.image} /&gt;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&lt;Text style={estilo.title}&gt;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Minhas Tarefas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&lt;/Text&gt;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&lt;/View&gt;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&lt;View style={estilo.rowContainer}&gt;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&lt;TextInput style={estilo.input} placeholder="Adicione um item" /&gt;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&lt;Pressable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onPress={() =&gt; alert("Oi")}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style={({ pressed }) =&gt; [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estilo.button,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{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backgroundColor: pressed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? "blue"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: colors.primary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}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]}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&lt;Text style={estilo.buttonText}&gt;+&lt;/Text&gt;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&lt;/Pressable&gt;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&lt;/View&gt;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&lt;/ScrollView&gt;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);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estilo = StyleSheet.create({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image: {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width: 30,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height: 30</a:t>
            </a:r>
            <a:endParaRPr lang="en-US" sz="90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},</a:t>
            </a:r>
            <a:endParaRPr lang="en-US" sz="900" dirty="0"/>
          </a:p>
        </p:txBody>
      </p:sp>
      <p:sp>
        <p:nvSpPr>
          <p:cNvPr id="6" name="Shape 4"/>
          <p:cNvSpPr/>
          <p:nvPr/>
        </p:nvSpPr>
        <p:spPr>
          <a:xfrm>
            <a:off x="7469624" y="1174194"/>
            <a:ext cx="6427351" cy="6366986"/>
          </a:xfrm>
          <a:prstGeom prst="roundRect">
            <a:avLst>
              <a:gd name="adj" fmla="val 794"/>
            </a:avLst>
          </a:prstGeom>
          <a:solidFill>
            <a:srgbClr val="F2F2F2"/>
          </a:solidFill>
          <a:ln/>
        </p:spPr>
      </p:sp>
      <p:sp>
        <p:nvSpPr>
          <p:cNvPr id="7" name="Shape 5"/>
          <p:cNvSpPr/>
          <p:nvPr/>
        </p:nvSpPr>
        <p:spPr>
          <a:xfrm>
            <a:off x="7463671" y="1174194"/>
            <a:ext cx="6439257" cy="6366986"/>
          </a:xfrm>
          <a:prstGeom prst="roundRect">
            <a:avLst>
              <a:gd name="adj" fmla="val 284"/>
            </a:avLst>
          </a:prstGeom>
          <a:solidFill>
            <a:srgbClr val="F2F2F2"/>
          </a:solidFill>
          <a:ln/>
        </p:spPr>
      </p:sp>
      <p:sp>
        <p:nvSpPr>
          <p:cNvPr id="8" name="Text 6"/>
          <p:cNvSpPr/>
          <p:nvPr/>
        </p:nvSpPr>
        <p:spPr>
          <a:xfrm>
            <a:off x="7584043" y="1264444"/>
            <a:ext cx="6198513" cy="618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title: {
    fontSize: 30,        // font-size vira fontSize
    fontFamily: "Calibri",  // font-family vira fontFamily
    fontWeight: 600,     // font-weight vira fontWeight
    color: colors.primary,
    marginLeft: 10
  },
  rowContainer: {
    display: "flex",
    flexDirection: "row",
    alignItems: "center",
    gap: 10,
    marginBottom: 20
  },
  input: {
    height: 40,
    paddingHorizontal: 16,
    borderColor: "gray",
    borderWidth: 1,
    borderRadius: 20,
    flexGrow: 1
  },
  button: {
    width: 40,
    height: 40,
    borderRadius: 20,
    backgroundColor: colors.primary,
    display: "flex",
    alignItems: "center",
    justifyContent: "center"
  },
  buttonText: {
    color: "white",
    fontSize: 24,
    lineHeight: 24,
    textAlign: "center"
  }
});
</a:t>
            </a:r>
            <a:endParaRPr lang="en-US" sz="9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2253"/>
            <a:ext cx="5393412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Principais Aprendizados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793790" y="1829514"/>
            <a:ext cx="4228148" cy="2421493"/>
          </a:xfrm>
          <a:prstGeom prst="roundRect">
            <a:avLst>
              <a:gd name="adj" fmla="val 3270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89886" y="2025610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5381" y="2181106"/>
            <a:ext cx="254437" cy="25443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89886" y="2770227"/>
            <a:ext cx="254758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StyleSheet é CSS-in-JS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989886" y="3172301"/>
            <a:ext cx="3835956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Usamos objetos JavaScript para definir estilos, não arquivos CSS separados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5201007" y="1829514"/>
            <a:ext cx="4228267" cy="2421493"/>
          </a:xfrm>
          <a:prstGeom prst="roundRect">
            <a:avLst>
              <a:gd name="adj" fmla="val 3270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397103" y="2025610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52599" y="2181106"/>
            <a:ext cx="254437" cy="25443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97103" y="2770227"/>
            <a:ext cx="275117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camelCase é Obrigatório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5397103" y="3172301"/>
            <a:ext cx="3836075" cy="882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Propriedades CSS viram camelCase: font-size → fontSize, background-color → backgroundColor</a:t>
            </a:r>
            <a:endParaRPr lang="en-US" sz="1450" dirty="0"/>
          </a:p>
        </p:txBody>
      </p:sp>
      <p:sp>
        <p:nvSpPr>
          <p:cNvPr id="13" name="Shape 9"/>
          <p:cNvSpPr/>
          <p:nvPr/>
        </p:nvSpPr>
        <p:spPr>
          <a:xfrm>
            <a:off x="9608344" y="1829514"/>
            <a:ext cx="4228148" cy="2421493"/>
          </a:xfrm>
          <a:prstGeom prst="roundRect">
            <a:avLst>
              <a:gd name="adj" fmla="val 3270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04440" y="2025610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59935" y="2181106"/>
            <a:ext cx="254437" cy="25443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04440" y="2770227"/>
            <a:ext cx="2857738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Flexbox Padrão é Column</a:t>
            </a: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9804440" y="3172301"/>
            <a:ext cx="3835956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 mobile, flexDirection padrão é "column", não "row" como na web</a:t>
            </a:r>
            <a:endParaRPr lang="en-US" sz="1450" dirty="0"/>
          </a:p>
        </p:txBody>
      </p:sp>
      <p:sp>
        <p:nvSpPr>
          <p:cNvPr id="18" name="Shape 13"/>
          <p:cNvSpPr/>
          <p:nvPr/>
        </p:nvSpPr>
        <p:spPr>
          <a:xfrm>
            <a:off x="793790" y="4430078"/>
            <a:ext cx="4228148" cy="2127290"/>
          </a:xfrm>
          <a:prstGeom prst="roundRect">
            <a:avLst>
              <a:gd name="adj" fmla="val 37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989886" y="4626173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5381" y="4781669"/>
            <a:ext cx="254437" cy="25443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89886" y="5370790"/>
            <a:ext cx="34366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Organize Cores em Constantes</a:t>
            </a:r>
            <a:endParaRPr lang="en-US" sz="1850" dirty="0"/>
          </a:p>
        </p:txBody>
      </p:sp>
      <p:sp>
        <p:nvSpPr>
          <p:cNvPr id="22" name="Text 16"/>
          <p:cNvSpPr/>
          <p:nvPr/>
        </p:nvSpPr>
        <p:spPr>
          <a:xfrm>
            <a:off x="989886" y="5772864"/>
            <a:ext cx="3835956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Centralize cores em arquivo separado para fácil manutenção e consistência</a:t>
            </a:r>
            <a:endParaRPr lang="en-US" sz="1450" dirty="0"/>
          </a:p>
        </p:txBody>
      </p:sp>
      <p:sp>
        <p:nvSpPr>
          <p:cNvPr id="23" name="Shape 17"/>
          <p:cNvSpPr/>
          <p:nvPr/>
        </p:nvSpPr>
        <p:spPr>
          <a:xfrm>
            <a:off x="5201007" y="4430078"/>
            <a:ext cx="4228267" cy="2127290"/>
          </a:xfrm>
          <a:prstGeom prst="roundRect">
            <a:avLst>
              <a:gd name="adj" fmla="val 37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5397103" y="4626173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52599" y="4781669"/>
            <a:ext cx="254437" cy="254437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5397103" y="5370790"/>
            <a:ext cx="306324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Array para Múltiplos Estilos</a:t>
            </a:r>
            <a:endParaRPr lang="en-US" sz="1850" dirty="0"/>
          </a:p>
        </p:txBody>
      </p:sp>
      <p:sp>
        <p:nvSpPr>
          <p:cNvPr id="27" name="Text 20"/>
          <p:cNvSpPr/>
          <p:nvPr/>
        </p:nvSpPr>
        <p:spPr>
          <a:xfrm>
            <a:off x="5397103" y="5772864"/>
            <a:ext cx="3836075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Use arrays quando precisar aplicar mais de um estilo: style={[estilo1, estilo2]}</a:t>
            </a:r>
            <a:endParaRPr lang="en-US" sz="1450" dirty="0"/>
          </a:p>
        </p:txBody>
      </p:sp>
      <p:sp>
        <p:nvSpPr>
          <p:cNvPr id="28" name="Shape 21"/>
          <p:cNvSpPr/>
          <p:nvPr/>
        </p:nvSpPr>
        <p:spPr>
          <a:xfrm>
            <a:off x="9608344" y="4430078"/>
            <a:ext cx="4228148" cy="2127290"/>
          </a:xfrm>
          <a:prstGeom prst="roundRect">
            <a:avLst>
              <a:gd name="adj" fmla="val 37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29" name="Shape 22"/>
          <p:cNvSpPr/>
          <p:nvPr/>
        </p:nvSpPr>
        <p:spPr>
          <a:xfrm>
            <a:off x="9804440" y="4626173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30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59935" y="4781669"/>
            <a:ext cx="254437" cy="254437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9804440" y="5370790"/>
            <a:ext cx="324457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Pressable para Interatividade</a:t>
            </a:r>
            <a:endParaRPr lang="en-US" sz="1850" dirty="0"/>
          </a:p>
        </p:txBody>
      </p:sp>
      <p:sp>
        <p:nvSpPr>
          <p:cNvPr id="32" name="Text 24"/>
          <p:cNvSpPr/>
          <p:nvPr/>
        </p:nvSpPr>
        <p:spPr>
          <a:xfrm>
            <a:off x="9804440" y="5772864"/>
            <a:ext cx="3835956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Use Pressable em vez de Button para ter controle total sobre aparência e estados</a:t>
            </a:r>
            <a:endParaRPr lang="en-US" sz="1450" dirty="0"/>
          </a:p>
        </p:txBody>
      </p:sp>
      <p:sp>
        <p:nvSpPr>
          <p:cNvPr id="33" name="Text 25"/>
          <p:cNvSpPr/>
          <p:nvPr/>
        </p:nvSpPr>
        <p:spPr>
          <a:xfrm>
            <a:off x="793790" y="6758821"/>
            <a:ext cx="13042821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 estes fundamentos, você está pronto para criar interfaces móveis profissionais e responsivas no React Native. Na próxima aula, vamos explorar componentes de lista para completar nossa aplicação de tarefas!</a:t>
            </a:r>
            <a:endParaRPr lang="en-US" sz="145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9163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Perguntas?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50936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Entre em contato: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050149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raphael.b.oliveira@docente.senai.br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280190" y="4590931"/>
            <a:ext cx="7556421" cy="1047036"/>
          </a:xfrm>
          <a:prstGeom prst="roundRect">
            <a:avLst>
              <a:gd name="adj" fmla="val 7961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486168" y="4796909"/>
            <a:ext cx="71444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Obrigado pela atenção! Estou à disposição para esclarecer dúvidas e ajudar no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seu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aprendizado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</a:t>
            </a:r>
            <a:endParaRPr lang="en-US" sz="155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24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32" t="-34478" r="-2765" b="-363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" y="-18029"/>
            <a:ext cx="14630400" cy="8247629"/>
            <a:chOff x="0" y="0"/>
            <a:chExt cx="24384000" cy="137460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gradFill rotWithShape="1">
              <a:gsLst>
                <a:gs pos="0">
                  <a:srgbClr val="00ABDA">
                    <a:alpha val="0"/>
                  </a:srgbClr>
                </a:gs>
                <a:gs pos="5000">
                  <a:srgbClr val="00ABDA">
                    <a:alpha val="80000"/>
                  </a:srgbClr>
                </a:gs>
                <a:gs pos="79000">
                  <a:srgbClr val="382F2D">
                    <a:alpha val="80000"/>
                  </a:srgbClr>
                </a:gs>
                <a:gs pos="88398">
                  <a:srgbClr val="0082AD">
                    <a:alpha val="60000"/>
                  </a:srgbClr>
                </a:gs>
              </a:gsLst>
              <a:lin ang="1080000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0" y="-18029"/>
            <a:ext cx="14630392" cy="8247629"/>
            <a:chOff x="0" y="0"/>
            <a:chExt cx="24383987" cy="137460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solidFill>
              <a:srgbClr val="382F2D">
                <a:alpha val="1568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4255938" y="2203438"/>
            <a:ext cx="6118525" cy="3804697"/>
            <a:chOff x="0" y="0"/>
            <a:chExt cx="10197541" cy="63411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197592" cy="6341110"/>
            </a:xfrm>
            <a:custGeom>
              <a:avLst/>
              <a:gdLst/>
              <a:ahLst/>
              <a:cxnLst/>
              <a:rect l="l" t="t" r="r" b="b"/>
              <a:pathLst>
                <a:path w="10197592" h="6341110">
                  <a:moveTo>
                    <a:pt x="0" y="0"/>
                  </a:moveTo>
                  <a:lnTo>
                    <a:pt x="10197592" y="0"/>
                  </a:lnTo>
                  <a:lnTo>
                    <a:pt x="10197592" y="6341110"/>
                  </a:lnTo>
                  <a:lnTo>
                    <a:pt x="0" y="634111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9" name="Freeform 9"/>
          <p:cNvSpPr/>
          <p:nvPr/>
        </p:nvSpPr>
        <p:spPr>
          <a:xfrm>
            <a:off x="437282" y="5079347"/>
            <a:ext cx="3641385" cy="2802682"/>
          </a:xfrm>
          <a:custGeom>
            <a:avLst/>
            <a:gdLst/>
            <a:ahLst/>
            <a:cxnLst/>
            <a:rect l="l" t="t" r="r" b="b"/>
            <a:pathLst>
              <a:path w="4551731" h="3503352">
                <a:moveTo>
                  <a:pt x="0" y="0"/>
                </a:moveTo>
                <a:lnTo>
                  <a:pt x="4551730" y="0"/>
                </a:lnTo>
                <a:lnTo>
                  <a:pt x="4551730" y="3503352"/>
                </a:lnTo>
                <a:lnTo>
                  <a:pt x="0" y="35033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48" b="-148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0" y="0"/>
            <a:ext cx="14630400" cy="8229600"/>
            <a:chOff x="0" y="0"/>
            <a:chExt cx="24384000" cy="13716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Freeform 12"/>
          <p:cNvSpPr/>
          <p:nvPr/>
        </p:nvSpPr>
        <p:spPr>
          <a:xfrm>
            <a:off x="6036892" y="3560064"/>
            <a:ext cx="2556609" cy="1109472"/>
          </a:xfrm>
          <a:custGeom>
            <a:avLst/>
            <a:gdLst/>
            <a:ahLst/>
            <a:cxnLst/>
            <a:rect l="l" t="t" r="r" b="b"/>
            <a:pathLst>
              <a:path w="3195761" h="1386840">
                <a:moveTo>
                  <a:pt x="0" y="0"/>
                </a:moveTo>
                <a:lnTo>
                  <a:pt x="3195761" y="0"/>
                </a:lnTo>
                <a:lnTo>
                  <a:pt x="3195761" y="1386840"/>
                </a:lnTo>
                <a:lnTo>
                  <a:pt x="0" y="13868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64" b="-64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01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959881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Introdução à Estilização em React Native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Compreendendo o conceito de CSS-in-JS e StyleSheet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3961"/>
            <a:ext cx="1048988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CSS no React Native: Uma Nova Abordagem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54937"/>
            <a:ext cx="6279356" cy="44373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64874" y="2310289"/>
            <a:ext cx="627935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 React Native, a estilização funciona de maneira diferente do desenvolvimento web tradicional. Não trabalhamos diretamente com HTML e CSS como no React para web. Em vez disso, utilizamos 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StyleSheet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uma abstração que nos permite criar estilos usando JavaScript.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564874" y="4076581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abordagem é conhecida como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CSS-in-JS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 traz diversas vantagens para o desenvolvimento mobile, incluindo melhor performance, isolamento de estilos e facilidade de manutenção.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50676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Por Que StyleSheet?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567589"/>
            <a:ext cx="4215289" cy="2111335"/>
          </a:xfrm>
          <a:prstGeom prst="roundRect">
            <a:avLst>
              <a:gd name="adj" fmla="val 3948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9768" y="3773567"/>
            <a:ext cx="279213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Performance Otimizada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9768" y="4202787"/>
            <a:ext cx="380333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Os estilos são validados e otimizados em tempo de desenvolvimento, resultando em melhor performance na aplicação final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207437" y="3567589"/>
            <a:ext cx="4215408" cy="2111335"/>
          </a:xfrm>
          <a:prstGeom prst="roundRect">
            <a:avLst>
              <a:gd name="adj" fmla="val 3948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13415" y="377356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Type Safety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413415" y="4202787"/>
            <a:ext cx="380345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Detecção de erros mais eficiente, pois os estilos são objetos JavaScript validados pela ferramenta de desenvolvimento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621203" y="3567589"/>
            <a:ext cx="4215289" cy="2111335"/>
          </a:xfrm>
          <a:prstGeom prst="roundRect">
            <a:avLst>
              <a:gd name="adj" fmla="val 3948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27181" y="377356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Reutilização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827181" y="4202787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Facilita o compartilhamento de estilos entre componentes e a criação de design systems consistentes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4524"/>
            <a:ext cx="596610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Diferenças Fundamentais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70616"/>
            <a:ext cx="309348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CSS Tradicional (Web)</a:t>
            </a:r>
            <a:endParaRPr lang="en-US" sz="2300" dirty="0"/>
          </a:p>
        </p:txBody>
      </p:sp>
      <p:sp>
        <p:nvSpPr>
          <p:cNvPr id="4" name="Shape 2"/>
          <p:cNvSpPr/>
          <p:nvPr/>
        </p:nvSpPr>
        <p:spPr>
          <a:xfrm>
            <a:off x="793790" y="2665928"/>
            <a:ext cx="6279356" cy="2202894"/>
          </a:xfrm>
          <a:prstGeom prst="roundRect">
            <a:avLst>
              <a:gd name="adj" fmla="val 3784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665928"/>
            <a:ext cx="6299121" cy="2202894"/>
          </a:xfrm>
          <a:prstGeom prst="roundRect">
            <a:avLst>
              <a:gd name="adj" fmla="val 1351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814757"/>
            <a:ext cx="590240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.image {
  width: 30px;
  height: 30px
}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092065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Sintaxe CSS padrão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Valores com unidades (px, %, em)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Kebab-case (font-size)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Arquivos .css separados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2070616"/>
            <a:ext cx="357378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StyleSheet (React Native)</a:t>
            </a:r>
            <a:endParaRPr lang="en-US" sz="2300" dirty="0"/>
          </a:p>
        </p:txBody>
      </p:sp>
      <p:sp>
        <p:nvSpPr>
          <p:cNvPr id="9" name="Shape 7"/>
          <p:cNvSpPr/>
          <p:nvPr/>
        </p:nvSpPr>
        <p:spPr>
          <a:xfrm>
            <a:off x="7564874" y="2665928"/>
            <a:ext cx="6279356" cy="2837974"/>
          </a:xfrm>
          <a:prstGeom prst="roundRect">
            <a:avLst>
              <a:gd name="adj" fmla="val 2937"/>
            </a:avLst>
          </a:prstGeom>
          <a:solidFill>
            <a:srgbClr val="F2F2F2"/>
          </a:solidFill>
          <a:ln/>
        </p:spPr>
      </p:sp>
      <p:sp>
        <p:nvSpPr>
          <p:cNvPr id="10" name="Shape 8"/>
          <p:cNvSpPr/>
          <p:nvPr/>
        </p:nvSpPr>
        <p:spPr>
          <a:xfrm>
            <a:off x="7554992" y="2665928"/>
            <a:ext cx="6299121" cy="2837974"/>
          </a:xfrm>
          <a:prstGeom prst="roundRect">
            <a:avLst>
              <a:gd name="adj" fmla="val 1049"/>
            </a:avLst>
          </a:prstGeom>
          <a:solidFill>
            <a:srgbClr val="F2F2F2"/>
          </a:solidFill>
          <a:ln/>
        </p:spPr>
      </p:sp>
      <p:sp>
        <p:nvSpPr>
          <p:cNvPr id="11" name="Text 9"/>
          <p:cNvSpPr/>
          <p:nvPr/>
        </p:nvSpPr>
        <p:spPr>
          <a:xfrm>
            <a:off x="7753350" y="2814757"/>
            <a:ext cx="590240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styles = StyleSheet.create({
  image: {
    width: 30,
    height: 30
  }
});
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5727144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Objetos JavaScript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Valores numéricos sem unidade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camelCase (fontSize)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Definidos no mesmo arquivo JS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02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728531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Estilos com StyleSheet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Estrutura básica e primeiros passos práticos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3896"/>
            <a:ext cx="919984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Importando e Configurando StyleSheet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1080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começar a trabalhar com estilos no React Native, primeiro precisamos importar o StyleSheet do pacote react-native. Veja a estrutura inicial do nosso componente: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569131"/>
            <a:ext cx="13042821" cy="4108133"/>
          </a:xfrm>
          <a:prstGeom prst="roundRect">
            <a:avLst>
              <a:gd name="adj" fmla="val 2029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569131"/>
            <a:ext cx="13062585" cy="4108133"/>
          </a:xfrm>
          <a:prstGeom prst="roundRect">
            <a:avLst>
              <a:gd name="adj" fmla="val 725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717959"/>
            <a:ext cx="12665869" cy="381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
  Image, 
  Pressable, 
  ScrollView, 
  StyleSheet, 
  Text, 
  TextInput, 
  View 
} from 'react-native';
import logo from "../assets/images/check.png";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6900505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Note que 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StyleSheet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está sendo importado junto com os outros componentes core do React Native. Esta é a primeira etapa essencial para trabalhar com estilização.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2950</Words>
  <Application>Microsoft Office PowerPoint</Application>
  <PresentationFormat>Personalizar</PresentationFormat>
  <Paragraphs>300</Paragraphs>
  <Slides>33</Slides>
  <Notes>31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42" baseType="lpstr">
      <vt:lpstr>Arial</vt:lpstr>
      <vt:lpstr>Varela Round Bold</vt:lpstr>
      <vt:lpstr>Consolas</vt:lpstr>
      <vt:lpstr>Varela Round Light</vt:lpstr>
      <vt:lpstr>Trebuchet MS</vt:lpstr>
      <vt:lpstr>Calibri</vt:lpstr>
      <vt:lpstr>Varela Round</vt:lpstr>
      <vt:lpstr>Trebuchet MS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Raphael Barreto De Oliveira</cp:lastModifiedBy>
  <cp:revision>2</cp:revision>
  <dcterms:created xsi:type="dcterms:W3CDTF">2026-01-30T12:33:45Z</dcterms:created>
  <dcterms:modified xsi:type="dcterms:W3CDTF">2026-01-30T13:17:00Z</dcterms:modified>
</cp:coreProperties>
</file>